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Times" pitchFamily="18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Trebuchet MS" pitchFamily="34" charset="0"/>
      <p:regular r:id="rId30"/>
      <p:bold r:id="rId31"/>
      <p:italic r:id="rId32"/>
      <p:boldItalic r:id="rId33"/>
    </p:embeddedFont>
    <p:embeddedFont>
      <p:font typeface="Sora Medium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55841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ad7942fba_2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9ad7942fba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adda2be4a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9adda2be4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ad7942fba_2_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39ad7942fba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ad7942fba_2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39ad7942fba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ad7942fba_2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9ad7942fba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ad7942fba_2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39ad7942fba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ad7942fba_2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39ad7942fba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ad7942fba_2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9ad7942fba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ad7942fba_2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9ad7942fba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ad7942fba_2_2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39ad7942fba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ad7942fba_2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9ad7942fba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ad7942fba_2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9ad7942fba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ad7942fba_2_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9ad7942fba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ad7942fba_2_1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9ad7942fba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ad7942fba_2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9ad7942fba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ad7942fba_2_1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9ad7942fba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ad7942fba_2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9ad7942fba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adda2be4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9adda2be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4"/>
          <p:cNvGrpSpPr/>
          <p:nvPr/>
        </p:nvGrpSpPr>
        <p:grpSpPr>
          <a:xfrm>
            <a:off x="-5" y="-6353"/>
            <a:ext cx="9144006" cy="5149855"/>
            <a:chOff x="-2" y="-1"/>
            <a:chExt cx="12192007" cy="6866472"/>
          </a:xfrm>
        </p:grpSpPr>
        <p:sp>
          <p:nvSpPr>
            <p:cNvPr id="67" name="Google Shape;67;p14"/>
            <p:cNvSpPr/>
            <p:nvPr/>
          </p:nvSpPr>
          <p:spPr>
            <a:xfrm>
              <a:off x="-2" y="604"/>
              <a:ext cx="863603" cy="56980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32"/>
                  </a:moveTo>
                  <a:lnTo>
                    <a:pt x="21600" y="0"/>
                  </a:lnTo>
                  <a:lnTo>
                    <a:pt x="21600" y="64"/>
                  </a:lnTo>
                  <a:lnTo>
                    <a:pt x="0" y="2160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68" name="Google Shape;68;p14"/>
            <p:cNvCxnSpPr/>
            <p:nvPr/>
          </p:nvCxnSpPr>
          <p:spPr>
            <a:xfrm>
              <a:off x="9371015" y="8465"/>
              <a:ext cx="1219201" cy="6858005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14"/>
            <p:cNvCxnSpPr/>
            <p:nvPr/>
          </p:nvCxnSpPr>
          <p:spPr>
            <a:xfrm flipH="1">
              <a:off x="7425269" y="3689880"/>
              <a:ext cx="4763561" cy="3176589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" name="Google Shape;70;p14"/>
            <p:cNvSpPr/>
            <p:nvPr/>
          </p:nvSpPr>
          <p:spPr>
            <a:xfrm>
              <a:off x="9181478" y="-1"/>
              <a:ext cx="3007352" cy="68664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9603443" y="-1"/>
              <a:ext cx="2588562" cy="68664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8932335" y="3056466"/>
              <a:ext cx="3259670" cy="38100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5882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9334502" y="-1"/>
              <a:ext cx="2854329" cy="68664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803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10898733" y="-1"/>
              <a:ext cx="1290097" cy="6866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10939000" y="-1"/>
              <a:ext cx="1249829" cy="6866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10371668" y="3598333"/>
              <a:ext cx="1817163" cy="32681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5882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130300" y="1803401"/>
            <a:ext cx="5825203" cy="123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rebuchet MS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1130300" y="3038123"/>
            <a:ext cx="5825203" cy="82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Trebuchet MS"/>
              <a:buNone/>
              <a:defRPr>
                <a:solidFill>
                  <a:srgbClr val="808080"/>
                </a:solidFill>
              </a:defRPr>
            </a:lvl1pPr>
            <a:lvl2pPr marL="914400" lvl="1" indent="-2286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Trebuchet MS"/>
              <a:buNone/>
              <a:defRPr>
                <a:solidFill>
                  <a:srgbClr val="808080"/>
                </a:solidFill>
              </a:defRPr>
            </a:lvl2pPr>
            <a:lvl3pPr marL="1371600" lvl="2" indent="-2286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Trebuchet MS"/>
              <a:buNone/>
              <a:defRPr>
                <a:solidFill>
                  <a:srgbClr val="808080"/>
                </a:solidFill>
              </a:defRPr>
            </a:lvl3pPr>
            <a:lvl4pPr marL="1828800" lvl="3" indent="-2286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Trebuchet MS"/>
              <a:buNone/>
              <a:defRPr>
                <a:solidFill>
                  <a:srgbClr val="808080"/>
                </a:solidFill>
              </a:defRPr>
            </a:lvl4pPr>
            <a:lvl5pPr marL="2286000" lvl="4" indent="-22860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Trebuchet MS"/>
              <a:buNone/>
              <a:defRPr>
                <a:solidFill>
                  <a:srgbClr val="808080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507999" y="457200"/>
            <a:ext cx="644750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507999" y="1620442"/>
            <a:ext cx="6447503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1pPr>
            <a:lvl2pPr marL="914400" lvl="1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2pPr>
            <a:lvl3pPr marL="1371600" lvl="2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3pPr>
            <a:lvl4pPr marL="1828800" lvl="3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4pPr>
            <a:lvl5pPr marL="2286000" lvl="4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08001" y="2025648"/>
            <a:ext cx="6447502" cy="136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2" cy="64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500"/>
              <a:buFont typeface="Trebuchet MS"/>
              <a:buNone/>
              <a:defRPr sz="1500">
                <a:solidFill>
                  <a:srgbClr val="80808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500"/>
              <a:buFont typeface="Trebuchet MS"/>
              <a:buNone/>
              <a:defRPr sz="1500">
                <a:solidFill>
                  <a:srgbClr val="80808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500"/>
              <a:buFont typeface="Trebuchet MS"/>
              <a:buNone/>
              <a:defRPr sz="1500">
                <a:solidFill>
                  <a:srgbClr val="80808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500"/>
              <a:buFont typeface="Trebuchet MS"/>
              <a:buNone/>
              <a:defRPr sz="1500">
                <a:solidFill>
                  <a:srgbClr val="80808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500"/>
              <a:buFont typeface="Trebuchet MS"/>
              <a:buNone/>
              <a:defRPr sz="1500">
                <a:solidFill>
                  <a:srgbClr val="808080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507999" y="457200"/>
            <a:ext cx="644750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507999" y="1620442"/>
            <a:ext cx="3138029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1pPr>
            <a:lvl2pPr marL="914400" lvl="1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2pPr>
            <a:lvl3pPr marL="1371600" lvl="2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3pPr>
            <a:lvl4pPr marL="1828800" lvl="3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4pPr>
            <a:lvl5pPr marL="2286000" lvl="4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07999" y="457200"/>
            <a:ext cx="644750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506807" y="1620737"/>
            <a:ext cx="3139220" cy="43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3816286" y="1620737"/>
            <a:ext cx="3139216" cy="43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marL="45720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1pPr>
            <a:lvl2pPr marL="914400" lvl="1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2pPr>
            <a:lvl3pPr marL="1371600" lvl="2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3pPr>
            <a:lvl4pPr marL="1828800" lvl="3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4pPr>
            <a:lvl5pPr marL="2286000" lvl="4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07999" y="457200"/>
            <a:ext cx="644750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507999" y="1123952"/>
            <a:ext cx="2890899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570344" y="386192"/>
            <a:ext cx="3385158" cy="414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1pPr>
            <a:lvl2pPr marL="914400" lvl="1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2pPr>
            <a:lvl3pPr marL="1371600" lvl="2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3pPr>
            <a:lvl4pPr marL="1828800" lvl="3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4pPr>
            <a:lvl5pPr marL="2286000" lvl="4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2"/>
          </p:nvPr>
        </p:nvSpPr>
        <p:spPr>
          <a:xfrm>
            <a:off x="508001" y="2082802"/>
            <a:ext cx="2890896" cy="193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1pPr>
            <a:lvl2pPr marL="914400" lvl="1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2pPr>
            <a:lvl3pPr marL="1371600" lvl="2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3pPr>
            <a:lvl4pPr marL="1828800" lvl="3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4pPr>
            <a:lvl5pPr marL="2286000" lvl="4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507999" y="3600450"/>
            <a:ext cx="6447503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>
            <a:spLocks noGrp="1"/>
          </p:cNvSpPr>
          <p:nvPr>
            <p:ph type="pic" idx="2"/>
          </p:nvPr>
        </p:nvSpPr>
        <p:spPr>
          <a:xfrm>
            <a:off x="507999" y="457200"/>
            <a:ext cx="6447503" cy="2884288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507999" y="4025503"/>
            <a:ext cx="6447503" cy="50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Trebuchet MS"/>
              <a:buNone/>
              <a:defRPr sz="9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Trebuchet MS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Trebuchet MS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Trebuchet MS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Trebuchet MS"/>
              <a:buNone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2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508001" y="3352800"/>
            <a:ext cx="6447502" cy="117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1024604" y="2724150"/>
            <a:ext cx="541839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Trebuchet MS"/>
              <a:buNone/>
              <a:defRPr sz="1200">
                <a:solidFill>
                  <a:srgbClr val="80808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Trebuchet MS"/>
              <a:buNone/>
              <a:defRPr sz="1200">
                <a:solidFill>
                  <a:srgbClr val="80808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Trebuchet MS"/>
              <a:buNone/>
              <a:defRPr sz="1200">
                <a:solidFill>
                  <a:srgbClr val="80808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Trebuchet MS"/>
              <a:buNone/>
              <a:defRPr sz="1200">
                <a:solidFill>
                  <a:srgbClr val="80808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Trebuchet MS"/>
              <a:buNone/>
              <a:defRPr sz="1200">
                <a:solidFill>
                  <a:srgbClr val="808080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2"/>
          </p:nvPr>
        </p:nvSpPr>
        <p:spPr>
          <a:xfrm>
            <a:off x="508000" y="3352799"/>
            <a:ext cx="6447503" cy="11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1pPr>
            <a:lvl2pPr marL="914400" lvl="1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2pPr>
            <a:lvl3pPr marL="1371600" lvl="2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3pPr>
            <a:lvl4pPr marL="1828800" lvl="3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4pPr>
            <a:lvl5pPr marL="2286000" lvl="4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/>
          <p:nvPr/>
        </p:nvSpPr>
        <p:spPr>
          <a:xfrm>
            <a:off x="440691" y="352099"/>
            <a:ext cx="388622" cy="91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E0F5"/>
              </a:buClr>
              <a:buSzPts val="6000"/>
              <a:buFont typeface="Arial"/>
              <a:buNone/>
            </a:pPr>
            <a:r>
              <a:rPr lang="en-GB" sz="6000" b="0" i="0" u="none" strike="noStrike" cap="none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21" name="Google Shape;121;p24"/>
          <p:cNvSpPr txBox="1"/>
          <p:nvPr/>
        </p:nvSpPr>
        <p:spPr>
          <a:xfrm>
            <a:off x="6704048" y="1924232"/>
            <a:ext cx="388621" cy="91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E0F5"/>
              </a:buClr>
              <a:buSzPts val="6000"/>
              <a:buFont typeface="Arial"/>
              <a:buNone/>
            </a:pPr>
            <a:r>
              <a:rPr lang="en-GB" sz="6000" b="0" i="0" u="none" strike="noStrike" cap="none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508001" y="1448991"/>
            <a:ext cx="6447502" cy="194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2" cy="113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3" cy="38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Trebuchet MS"/>
              <a:buNone/>
              <a:defRPr sz="1800"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2"/>
          </p:nvPr>
        </p:nvSpPr>
        <p:spPr>
          <a:xfrm>
            <a:off x="508000" y="3395586"/>
            <a:ext cx="6447503" cy="113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1pPr>
            <a:lvl2pPr marL="914400" lvl="1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2pPr>
            <a:lvl3pPr marL="1371600" lvl="2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3pPr>
            <a:lvl4pPr marL="1828800" lvl="3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4pPr>
            <a:lvl5pPr marL="2286000" lvl="4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440691" y="352099"/>
            <a:ext cx="388622" cy="91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E0F5"/>
              </a:buClr>
              <a:buSzPts val="6000"/>
              <a:buFont typeface="Arial"/>
              <a:buNone/>
            </a:pPr>
            <a:r>
              <a:rPr lang="en-GB" sz="6000" b="0" i="0" u="none" strike="noStrike" cap="none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32" name="Google Shape;132;p26"/>
          <p:cNvSpPr txBox="1"/>
          <p:nvPr/>
        </p:nvSpPr>
        <p:spPr>
          <a:xfrm>
            <a:off x="6704048" y="1924232"/>
            <a:ext cx="388621" cy="91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E0F5"/>
              </a:buClr>
              <a:buSzPts val="6000"/>
              <a:buFont typeface="Arial"/>
              <a:buNone/>
            </a:pPr>
            <a:r>
              <a:rPr lang="en-GB" sz="6000" b="0" i="0" u="none" strike="noStrike" cap="none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14349" y="457200"/>
            <a:ext cx="6441153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3" cy="38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chemeClr val="accent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2"/>
          </p:nvPr>
        </p:nvSpPr>
        <p:spPr>
          <a:xfrm>
            <a:off x="508000" y="3395586"/>
            <a:ext cx="6447503" cy="113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1pPr>
            <a:lvl2pPr marL="914400" lvl="1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2pPr>
            <a:lvl3pPr marL="1371600" lvl="2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3pPr>
            <a:lvl4pPr marL="1828800" lvl="3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4pPr>
            <a:lvl5pPr marL="2286000" lvl="4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5pPr>
            <a:lvl6pPr marL="2743200" lvl="5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6pPr>
            <a:lvl7pPr marL="3200400" lvl="6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7pPr>
            <a:lvl8pPr marL="3657600" lvl="7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8pPr>
            <a:lvl9pPr marL="4114800" lvl="8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u"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5" y="-6353"/>
            <a:ext cx="9144006" cy="5149855"/>
            <a:chOff x="-2" y="-1"/>
            <a:chExt cx="12192007" cy="6866472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9371015" y="8465"/>
              <a:ext cx="1219201" cy="6858005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 flipH="1">
              <a:off x="7425269" y="3689880"/>
              <a:ext cx="4763561" cy="3176589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" name="Google Shape;54;p13"/>
            <p:cNvSpPr/>
            <p:nvPr/>
          </p:nvSpPr>
          <p:spPr>
            <a:xfrm>
              <a:off x="9181478" y="-1"/>
              <a:ext cx="3007352" cy="68664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9603443" y="-1"/>
              <a:ext cx="2588562" cy="68664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8932335" y="3056466"/>
              <a:ext cx="3259670" cy="38100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5882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9334502" y="-1"/>
              <a:ext cx="2854329" cy="68664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803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0898733" y="-1"/>
              <a:ext cx="1290097" cy="6866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0939000" y="-1"/>
              <a:ext cx="1249829" cy="68664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0371668" y="3598333"/>
              <a:ext cx="1817163" cy="32681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5882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-2" y="4021666"/>
              <a:ext cx="448736" cy="2844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507999" y="457200"/>
            <a:ext cx="644750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u"/>
              <a:defRPr sz="14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u"/>
              <a:defRPr sz="14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u"/>
              <a:defRPr sz="14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u"/>
              <a:defRPr sz="14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u"/>
              <a:defRPr sz="14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u"/>
              <a:defRPr sz="14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u"/>
              <a:defRPr sz="14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u"/>
              <a:defRPr sz="14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u"/>
              <a:defRPr sz="14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6787489" y="4586030"/>
            <a:ext cx="168013" cy="16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 descr="unnamed.png"/>
          <p:cNvPicPr preferRelativeResize="0"/>
          <p:nvPr/>
        </p:nvPicPr>
        <p:blipFill rotWithShape="1">
          <a:blip r:embed="rId3">
            <a:alphaModFix/>
          </a:blip>
          <a:srcRect t="2813" b="2812"/>
          <a:stretch/>
        </p:blipFill>
        <p:spPr>
          <a:xfrm>
            <a:off x="3062524" y="124220"/>
            <a:ext cx="1509478" cy="1424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1178407" y="1615058"/>
            <a:ext cx="5277709" cy="172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CEEA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A8CEEA"/>
                </a:solidFill>
                <a:latin typeface="Arial"/>
                <a:ea typeface="Arial"/>
                <a:cs typeface="Arial"/>
                <a:sym typeface="Arial"/>
              </a:rPr>
              <a:t>INFOSYS SPRINGBOARD INTERNSHIP 2025</a:t>
            </a:r>
            <a:endParaRPr sz="1100"/>
          </a:p>
        </p:txBody>
      </p:sp>
      <p:sp>
        <p:nvSpPr>
          <p:cNvPr id="145" name="Google Shape;145;p28"/>
          <p:cNvSpPr txBox="1"/>
          <p:nvPr/>
        </p:nvSpPr>
        <p:spPr>
          <a:xfrm>
            <a:off x="745942" y="3329210"/>
            <a:ext cx="6142579" cy="1640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 Rounded"/>
              <a:buNone/>
            </a:pPr>
            <a:r>
              <a:rPr lang="en-GB" sz="3600" b="1" i="0" u="none" strike="noStrike" cap="none">
                <a:solidFill>
                  <a:schemeClr val="accent2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Project Name:- WasteZero: Smart Waste Pickup &amp; Recycling Platform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 idx="4294967295"/>
          </p:nvPr>
        </p:nvSpPr>
        <p:spPr>
          <a:xfrm>
            <a:off x="2622626" y="81275"/>
            <a:ext cx="38304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Font typeface="Times New Roman"/>
              <a:buNone/>
            </a:pP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3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NGO </a:t>
            </a: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 sz="3000"/>
          </a:p>
        </p:txBody>
      </p:sp>
      <p:sp>
        <p:nvSpPr>
          <p:cNvPr id="210" name="Google Shape;210;p37"/>
          <p:cNvSpPr txBox="1"/>
          <p:nvPr/>
        </p:nvSpPr>
        <p:spPr>
          <a:xfrm>
            <a:off x="1570689" y="3694031"/>
            <a:ext cx="6528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spAutoFit/>
          </a:bodyPr>
          <a:lstStyle/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Event Management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Volunteer Management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Analytics &amp; Performance Tracking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37" title="WhatsApp Image 2025-10-18 at 10.36.10 PM (1).jpeg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1637420" y="686036"/>
            <a:ext cx="5937504" cy="298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ctrTitle" idx="4294967295"/>
          </p:nvPr>
        </p:nvSpPr>
        <p:spPr>
          <a:xfrm>
            <a:off x="2089800" y="-7375"/>
            <a:ext cx="47088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imes New Roman"/>
              <a:buNone/>
            </a:pPr>
            <a:r>
              <a:rPr lang="en-GB" sz="25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 Workflow &amp; User Roles</a:t>
            </a:r>
            <a:endParaRPr sz="2500"/>
          </a:p>
        </p:txBody>
      </p:sp>
      <p:pic>
        <p:nvPicPr>
          <p:cNvPr id="217" name="Google Shape;217;p38" descr="Image 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3326" y="915590"/>
            <a:ext cx="6379610" cy="331245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/>
          <p:nvPr/>
        </p:nvSpPr>
        <p:spPr>
          <a:xfrm>
            <a:off x="1195103" y="1186975"/>
            <a:ext cx="919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100"/>
          </a:p>
        </p:txBody>
      </p:sp>
      <p:sp>
        <p:nvSpPr>
          <p:cNvPr id="219" name="Google Shape;219;p38"/>
          <p:cNvSpPr txBox="1"/>
          <p:nvPr/>
        </p:nvSpPr>
        <p:spPr>
          <a:xfrm>
            <a:off x="770447" y="1591127"/>
            <a:ext cx="1769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Apply for events and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track applications</a:t>
            </a:r>
            <a:endParaRPr sz="1100"/>
          </a:p>
        </p:txBody>
      </p:sp>
      <p:sp>
        <p:nvSpPr>
          <p:cNvPr id="220" name="Google Shape;220;p38"/>
          <p:cNvSpPr txBox="1"/>
          <p:nvPr/>
        </p:nvSpPr>
        <p:spPr>
          <a:xfrm>
            <a:off x="1123319" y="2650275"/>
            <a:ext cx="651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NGO</a:t>
            </a:r>
            <a:endParaRPr sz="1100"/>
          </a:p>
        </p:txBody>
      </p:sp>
      <p:sp>
        <p:nvSpPr>
          <p:cNvPr id="221" name="Google Shape;221;p38"/>
          <p:cNvSpPr txBox="1"/>
          <p:nvPr/>
        </p:nvSpPr>
        <p:spPr>
          <a:xfrm>
            <a:off x="715898" y="3114678"/>
            <a:ext cx="2102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Create/edit/delete events,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approve volunteers</a:t>
            </a:r>
            <a:endParaRPr sz="1100"/>
          </a:p>
        </p:txBody>
      </p:sp>
      <p:sp>
        <p:nvSpPr>
          <p:cNvPr id="222" name="Google Shape;222;p38"/>
          <p:cNvSpPr txBox="1"/>
          <p:nvPr/>
        </p:nvSpPr>
        <p:spPr>
          <a:xfrm>
            <a:off x="3834331" y="2386062"/>
            <a:ext cx="1137659" cy="37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ra Medium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Platform Workflow &amp; User Roles</a:t>
            </a:r>
            <a:endParaRPr sz="1100"/>
          </a:p>
        </p:txBody>
      </p:sp>
      <p:sp>
        <p:nvSpPr>
          <p:cNvPr id="223" name="Google Shape;223;p38"/>
          <p:cNvSpPr txBox="1"/>
          <p:nvPr/>
        </p:nvSpPr>
        <p:spPr>
          <a:xfrm>
            <a:off x="5673999" y="1196500"/>
            <a:ext cx="1298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VOLUNTEER</a:t>
            </a:r>
            <a:endParaRPr sz="1100"/>
          </a:p>
        </p:txBody>
      </p:sp>
      <p:sp>
        <p:nvSpPr>
          <p:cNvPr id="224" name="Google Shape;224;p38"/>
          <p:cNvSpPr txBox="1"/>
          <p:nvPr/>
        </p:nvSpPr>
        <p:spPr>
          <a:xfrm>
            <a:off x="5966549" y="1587425"/>
            <a:ext cx="2102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Apply, track, and message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ADMIN &amp; NGO</a:t>
            </a:r>
            <a:endParaRPr sz="1100"/>
          </a:p>
        </p:txBody>
      </p:sp>
      <p:sp>
        <p:nvSpPr>
          <p:cNvPr id="225" name="Google Shape;225;p38"/>
          <p:cNvSpPr txBox="1"/>
          <p:nvPr/>
        </p:nvSpPr>
        <p:spPr>
          <a:xfrm>
            <a:off x="6001900" y="2650275"/>
            <a:ext cx="919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sz="1100"/>
          </a:p>
        </p:txBody>
      </p:sp>
      <p:sp>
        <p:nvSpPr>
          <p:cNvPr id="226" name="Google Shape;226;p38"/>
          <p:cNvSpPr txBox="1"/>
          <p:nvPr/>
        </p:nvSpPr>
        <p:spPr>
          <a:xfrm>
            <a:off x="5966549" y="3103800"/>
            <a:ext cx="2277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 users, block/unblock, oversee platform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ctrTitle" idx="4294967295"/>
          </p:nvPr>
        </p:nvSpPr>
        <p:spPr>
          <a:xfrm>
            <a:off x="838025" y="156600"/>
            <a:ext cx="65037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None/>
            </a:pP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WasteZero Platform Pages Overview</a:t>
            </a:r>
            <a:endParaRPr sz="3000"/>
          </a:p>
        </p:txBody>
      </p:sp>
      <p:sp>
        <p:nvSpPr>
          <p:cNvPr id="232" name="Google Shape;232;p39"/>
          <p:cNvSpPr txBox="1"/>
          <p:nvPr/>
        </p:nvSpPr>
        <p:spPr>
          <a:xfrm>
            <a:off x="1563922" y="805610"/>
            <a:ext cx="59352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GB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cards showcase the various user interfaces and features of the WasteZero platform, including Messaging page, Forget password, Schedule Pickup, Profile and Help and Support Page.</a:t>
            </a:r>
            <a:endParaRPr sz="1100"/>
          </a:p>
        </p:txBody>
      </p:sp>
      <p:pic>
        <p:nvPicPr>
          <p:cNvPr id="233" name="Google Shape;233;p39" title="WhatsApp Image 2025-10-18 at 11.31.26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875" y="1796900"/>
            <a:ext cx="6016252" cy="30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ctrTitle" idx="4294967295"/>
          </p:nvPr>
        </p:nvSpPr>
        <p:spPr>
          <a:xfrm>
            <a:off x="2444025" y="186100"/>
            <a:ext cx="36039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Font typeface="Times New Roman"/>
              <a:buNone/>
            </a:pPr>
            <a:r>
              <a:rPr lang="en-GB" sz="3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 PAGE</a:t>
            </a:r>
            <a:endParaRPr sz="30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1660872" y="839575"/>
            <a:ext cx="5050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•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Connects volunteers with NGO admins to clarify doubts.</a:t>
            </a:r>
            <a:endParaRPr sz="1100"/>
          </a:p>
        </p:txBody>
      </p:sp>
      <p:sp>
        <p:nvSpPr>
          <p:cNvPr id="240" name="Google Shape;240;p40"/>
          <p:cNvSpPr txBox="1"/>
          <p:nvPr/>
        </p:nvSpPr>
        <p:spPr>
          <a:xfrm>
            <a:off x="1656726" y="1130925"/>
            <a:ext cx="5304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•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Allows volunteers to chat with NGO admins for quick help.</a:t>
            </a:r>
            <a:endParaRPr sz="1100"/>
          </a:p>
        </p:txBody>
      </p:sp>
      <p:sp>
        <p:nvSpPr>
          <p:cNvPr id="241" name="Google Shape;241;p40"/>
          <p:cNvSpPr txBox="1"/>
          <p:nvPr/>
        </p:nvSpPr>
        <p:spPr>
          <a:xfrm>
            <a:off x="1654275" y="1441325"/>
            <a:ext cx="5231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•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Enables direct communication between volunteers and admins.</a:t>
            </a:r>
            <a:endParaRPr sz="1100"/>
          </a:p>
        </p:txBody>
      </p:sp>
      <p:sp>
        <p:nvSpPr>
          <p:cNvPr id="242" name="Google Shape;242;p40"/>
          <p:cNvSpPr txBox="1"/>
          <p:nvPr/>
        </p:nvSpPr>
        <p:spPr>
          <a:xfrm>
            <a:off x="1659951" y="1728075"/>
            <a:ext cx="5497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•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Supports doubt clearance through volunteer-admin messaging.</a:t>
            </a:r>
            <a:endParaRPr sz="1100"/>
          </a:p>
        </p:txBody>
      </p:sp>
      <p:pic>
        <p:nvPicPr>
          <p:cNvPr id="243" name="Google Shape;243;p40" descr="Image 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547" y="2359797"/>
            <a:ext cx="3565926" cy="178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 descr="Image 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9147" y="2359797"/>
            <a:ext cx="3603969" cy="18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>
            <a:off x="1994856" y="4293927"/>
            <a:ext cx="1149559" cy="38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TC"/>
              <a:buNone/>
            </a:pPr>
            <a:r>
              <a:rPr lang="en-GB" sz="1300" b="0" i="0" u="none" strike="noStrike" cap="none" dirty="0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NGO </a:t>
            </a:r>
            <a:r>
              <a:rPr lang="en-GB" sz="1300" b="0" i="0" u="none" strike="noStrike" cap="none" dirty="0" smtClean="0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Side</a:t>
            </a:r>
            <a:endParaRPr sz="1100" dirty="0"/>
          </a:p>
        </p:txBody>
      </p:sp>
      <p:sp>
        <p:nvSpPr>
          <p:cNvPr id="246" name="Google Shape;246;p40"/>
          <p:cNvSpPr txBox="1"/>
          <p:nvPr/>
        </p:nvSpPr>
        <p:spPr>
          <a:xfrm>
            <a:off x="5862697" y="4265350"/>
            <a:ext cx="1860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TC"/>
              <a:buNone/>
            </a:pPr>
            <a:r>
              <a:rPr lang="en-GB" sz="13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Volunteer Side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>
            <a:spLocks noGrp="1"/>
          </p:cNvSpPr>
          <p:nvPr>
            <p:ph type="ctrTitle" idx="4294967295"/>
          </p:nvPr>
        </p:nvSpPr>
        <p:spPr>
          <a:xfrm>
            <a:off x="2710425" y="8875"/>
            <a:ext cx="3718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lang="en-GB" sz="3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PICKUP</a:t>
            </a:r>
            <a:endParaRPr sz="30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41" descr="Image 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925" y="821375"/>
            <a:ext cx="5939241" cy="301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 txBox="1"/>
          <p:nvPr/>
        </p:nvSpPr>
        <p:spPr>
          <a:xfrm>
            <a:off x="1588917" y="3987850"/>
            <a:ext cx="2415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254000" marR="0" lvl="0" indent="-2540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Book a pickup</a:t>
            </a:r>
            <a:endParaRPr sz="1100"/>
          </a:p>
        </p:txBody>
      </p:sp>
      <p:sp>
        <p:nvSpPr>
          <p:cNvPr id="254" name="Google Shape;254;p41"/>
          <p:cNvSpPr txBox="1"/>
          <p:nvPr/>
        </p:nvSpPr>
        <p:spPr>
          <a:xfrm>
            <a:off x="1588924" y="4317575"/>
            <a:ext cx="2185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254000" marR="0" lvl="0" indent="-2540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Request pickup</a:t>
            </a:r>
            <a:endParaRPr sz="1100"/>
          </a:p>
        </p:txBody>
      </p:sp>
      <p:sp>
        <p:nvSpPr>
          <p:cNvPr id="255" name="Google Shape;255;p41"/>
          <p:cNvSpPr txBox="1"/>
          <p:nvPr/>
        </p:nvSpPr>
        <p:spPr>
          <a:xfrm>
            <a:off x="3601205" y="3987850"/>
            <a:ext cx="259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254000" marR="0" lvl="0" indent="-2540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Schedule a collection</a:t>
            </a:r>
            <a:endParaRPr sz="1100"/>
          </a:p>
        </p:txBody>
      </p:sp>
      <p:sp>
        <p:nvSpPr>
          <p:cNvPr id="256" name="Google Shape;256;p41"/>
          <p:cNvSpPr txBox="1"/>
          <p:nvPr/>
        </p:nvSpPr>
        <p:spPr>
          <a:xfrm>
            <a:off x="3601203" y="4317575"/>
            <a:ext cx="2415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254000" marR="0" lvl="0" indent="-2540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Pick-up scheduling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ctrTitle" idx="4294967295"/>
          </p:nvPr>
        </p:nvSpPr>
        <p:spPr>
          <a:xfrm>
            <a:off x="3297050" y="87275"/>
            <a:ext cx="27066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Font typeface="Times New Roman"/>
              <a:buNone/>
            </a:pPr>
            <a:r>
              <a:rPr lang="en-GB" sz="3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 PAGE</a:t>
            </a:r>
            <a:endParaRPr sz="30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42" descr="Screenshot 2024-05-29 at 4.15.46 PM.png"/>
          <p:cNvPicPr preferRelativeResize="0"/>
          <p:nvPr/>
        </p:nvPicPr>
        <p:blipFill rotWithShape="1">
          <a:blip r:embed="rId3">
            <a:alphaModFix/>
          </a:blip>
          <a:srcRect t="517" b="516"/>
          <a:stretch/>
        </p:blipFill>
        <p:spPr>
          <a:xfrm>
            <a:off x="1459451" y="1207901"/>
            <a:ext cx="6122051" cy="30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 txBox="1"/>
          <p:nvPr/>
        </p:nvSpPr>
        <p:spPr>
          <a:xfrm>
            <a:off x="1432205" y="782250"/>
            <a:ext cx="3011068" cy="24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Here user can update their profile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ctrTitle" idx="4294967295"/>
          </p:nvPr>
        </p:nvSpPr>
        <p:spPr>
          <a:xfrm>
            <a:off x="2898057" y="0"/>
            <a:ext cx="33048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Times New Roman"/>
              <a:buNone/>
            </a:pPr>
            <a:r>
              <a:rPr lang="en-GB" sz="27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 and Support Page</a:t>
            </a:r>
            <a:endParaRPr/>
          </a:p>
        </p:txBody>
      </p:sp>
      <p:pic>
        <p:nvPicPr>
          <p:cNvPr id="269" name="Google Shape;269;p43" descr="Screenshot 2024-05-31 at 4.09.52 PM.png"/>
          <p:cNvPicPr preferRelativeResize="0"/>
          <p:nvPr/>
        </p:nvPicPr>
        <p:blipFill rotWithShape="1">
          <a:blip r:embed="rId3">
            <a:alphaModFix/>
          </a:blip>
          <a:srcRect t="662" b="661"/>
          <a:stretch/>
        </p:blipFill>
        <p:spPr>
          <a:xfrm>
            <a:off x="1106975" y="846225"/>
            <a:ext cx="6488974" cy="32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>
            <a:spLocks noGrp="1"/>
          </p:cNvSpPr>
          <p:nvPr>
            <p:ph type="ctrTitle" idx="4294967295"/>
          </p:nvPr>
        </p:nvSpPr>
        <p:spPr>
          <a:xfrm>
            <a:off x="764065" y="71846"/>
            <a:ext cx="61047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Font typeface="Times New Roman"/>
              <a:buNone/>
            </a:pPr>
            <a:r>
              <a:rPr lang="en-GB" sz="29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</a:t>
            </a:r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4294967295"/>
          </p:nvPr>
        </p:nvSpPr>
        <p:spPr>
          <a:xfrm>
            <a:off x="638528" y="1355992"/>
            <a:ext cx="67173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15240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</a:pPr>
            <a:r>
              <a:rPr lang="en-GB" sz="11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Multilingual and Accessibility Support: The platform will be expanded to support multiple languages and accessibility features, ensuring that people from diverse linguistic and physical backgrounds can easily use it.</a:t>
            </a:r>
            <a:endParaRPr/>
          </a:p>
          <a:p>
            <a:pPr marL="152400" marR="0" lvl="0" indent="-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</a:pPr>
            <a:r>
              <a:rPr lang="en-GB" sz="11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Reward and Engagement System: A points-based reward system will be introduced to encourage consistent participation. Users and volunteers will earn rewards for responsible waste segregation and regular contributions to community cleanliness drives.</a:t>
            </a:r>
            <a:endParaRPr sz="1100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</a:pPr>
            <a:r>
              <a:rPr lang="en-GB" sz="11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Mobile Application Development: A dedicated mobile app will be launched to provide better accessibility, real-time notifications, and a smoother user experience.</a:t>
            </a:r>
            <a:endParaRPr sz="1100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</a:pPr>
            <a:r>
              <a:rPr lang="en-GB" sz="11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Volunteer Empowerment: Volunteers will gain the ability to organize local collection or awareness events within their own communities, fostering stronger engagement and ownership at the grassroots level.</a:t>
            </a:r>
            <a:endParaRPr/>
          </a:p>
          <a:p>
            <a:pPr marL="127000" marR="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Char char="●"/>
            </a:pPr>
            <a:r>
              <a:rPr lang="en-GB" sz="11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AI Integration: Artificial Intelligence will be implemented to optimize pickup routes, predict waste generation patterns, and recommend efficient recycling strategies, making the system smarter and more data-driven.</a:t>
            </a:r>
            <a:endParaRPr/>
          </a:p>
        </p:txBody>
      </p:sp>
      <p:sp>
        <p:nvSpPr>
          <p:cNvPr id="276" name="Google Shape;276;p44"/>
          <p:cNvSpPr txBox="1"/>
          <p:nvPr/>
        </p:nvSpPr>
        <p:spPr>
          <a:xfrm>
            <a:off x="527075" y="789225"/>
            <a:ext cx="7554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further enhance the efficiency and reach of WasteZero, several future developments are planned to make the platform more inclusive, intelligent, and community-driven: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>
            <a:spLocks noGrp="1"/>
          </p:cNvSpPr>
          <p:nvPr>
            <p:ph type="ctrTitle" idx="4294967295"/>
          </p:nvPr>
        </p:nvSpPr>
        <p:spPr>
          <a:xfrm>
            <a:off x="2279444" y="58994"/>
            <a:ext cx="3098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GB" sz="32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282" name="Google Shape;282;p45"/>
          <p:cNvSpPr txBox="1"/>
          <p:nvPr/>
        </p:nvSpPr>
        <p:spPr>
          <a:xfrm>
            <a:off x="646950" y="675550"/>
            <a:ext cx="7521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WasteZero is a smart, technology-driven platform developed to transform urban waste management by bridging the gap between citizens and waste collection services. The goal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TC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is to make recycling and responsible waste disposal simple, efficient, and accessible to everyone.</a:t>
            </a:r>
            <a:endParaRPr sz="1100"/>
          </a:p>
        </p:txBody>
      </p:sp>
      <p:sp>
        <p:nvSpPr>
          <p:cNvPr id="283" name="Google Shape;283;p45"/>
          <p:cNvSpPr txBox="1"/>
          <p:nvPr/>
        </p:nvSpPr>
        <p:spPr>
          <a:xfrm>
            <a:off x="636200" y="1492875"/>
            <a:ext cx="46617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TC"/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The platform is built around four main components:</a:t>
            </a:r>
            <a:endParaRPr sz="1100"/>
          </a:p>
        </p:txBody>
      </p:sp>
      <p:sp>
        <p:nvSpPr>
          <p:cNvPr id="284" name="Google Shape;284;p45"/>
          <p:cNvSpPr txBox="1"/>
          <p:nvPr/>
        </p:nvSpPr>
        <p:spPr>
          <a:xfrm>
            <a:off x="545949" y="1769475"/>
            <a:ext cx="769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TC"/>
              <a:buChar char="●"/>
            </a:pPr>
            <a:r>
              <a:rPr lang="en-GB" sz="11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User Interaction: A clean and intuitive interface allows residents to easily sign up, schedule waste pickups,                                                                   and correctly categorize their waste—whether its plastic, organic, or electronic.</a:t>
            </a:r>
            <a:endParaRPr sz="1100"/>
          </a:p>
        </p:txBody>
      </p:sp>
      <p:sp>
        <p:nvSpPr>
          <p:cNvPr id="285" name="Google Shape;285;p45"/>
          <p:cNvSpPr txBox="1"/>
          <p:nvPr/>
        </p:nvSpPr>
        <p:spPr>
          <a:xfrm>
            <a:off x="542751" y="2318175"/>
            <a:ext cx="7962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TC"/>
              <a:buChar char="●"/>
            </a:pPr>
            <a:r>
              <a:rPr lang="en-GB" sz="11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Smart Operations: Behind the scenes, an intelligent system automatically assigns the nearest available collection                                   partner (such as NGOs or volunteers) based on both location and waste type to maximize efficiency.</a:t>
            </a:r>
            <a:endParaRPr sz="1100"/>
          </a:p>
        </p:txBody>
      </p:sp>
      <p:sp>
        <p:nvSpPr>
          <p:cNvPr id="286" name="Google Shape;286;p45"/>
          <p:cNvSpPr txBox="1"/>
          <p:nvPr/>
        </p:nvSpPr>
        <p:spPr>
          <a:xfrm>
            <a:off x="544101" y="2871650"/>
            <a:ext cx="76248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TC"/>
              <a:buChar char="●"/>
            </a:pPr>
            <a:r>
              <a:rPr lang="en-GB" sz="11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Real-Time Communication: The system enables instant updates and notifications, keeping users and pickup                                                agents informed about ongoing requests and their statuses.</a:t>
            </a:r>
            <a:endParaRPr sz="1100"/>
          </a:p>
        </p:txBody>
      </p:sp>
      <p:sp>
        <p:nvSpPr>
          <p:cNvPr id="287" name="Google Shape;287;p45"/>
          <p:cNvSpPr txBox="1"/>
          <p:nvPr/>
        </p:nvSpPr>
        <p:spPr>
          <a:xfrm>
            <a:off x="550024" y="3382350"/>
            <a:ext cx="769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TC"/>
              <a:buChar char="●"/>
            </a:pPr>
            <a:r>
              <a:rPr lang="en-GB" sz="11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Administrative Management: A dedicated admin dashboard ensures seamless monitoring of platform activity,                                                   report generation, and content management to maintain smooth operations.</a:t>
            </a:r>
            <a:endParaRPr sz="1100"/>
          </a:p>
        </p:txBody>
      </p:sp>
      <p:sp>
        <p:nvSpPr>
          <p:cNvPr id="288" name="Google Shape;288;p45"/>
          <p:cNvSpPr txBox="1"/>
          <p:nvPr/>
        </p:nvSpPr>
        <p:spPr>
          <a:xfrm>
            <a:off x="513975" y="3989225"/>
            <a:ext cx="796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By digitalizing the waste management cycle, WasteZero not only improves recycling efficiency and optimizes collection routes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TC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but also encourages citizens to actively participate in building cleaner, more sustainable communities.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ctrTitle" idx="4294967295"/>
          </p:nvPr>
        </p:nvSpPr>
        <p:spPr>
          <a:xfrm>
            <a:off x="958644" y="101261"/>
            <a:ext cx="5981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lang="en-GB" sz="24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INTERNS INVOLVED IN THE INTERNSHIP</a:t>
            </a:r>
            <a:endParaRPr/>
          </a:p>
        </p:txBody>
      </p:sp>
      <p:sp>
        <p:nvSpPr>
          <p:cNvPr id="151" name="Google Shape;151;p29"/>
          <p:cNvSpPr txBox="1"/>
          <p:nvPr/>
        </p:nvSpPr>
        <p:spPr>
          <a:xfrm>
            <a:off x="2164706" y="4252733"/>
            <a:ext cx="32964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25B"/>
              </a:buClr>
              <a:buSzPts val="1200"/>
              <a:buFont typeface="Times New Roman"/>
              <a:buNone/>
            </a:pPr>
            <a:r>
              <a:rPr lang="en-GB" sz="1300" b="1" i="0" u="none" strike="noStrike" cap="none">
                <a:solidFill>
                  <a:srgbClr val="1522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GUIDED MENTOR :- RAMKUMAR SIR</a:t>
            </a:r>
            <a:endParaRPr sz="1200"/>
          </a:p>
        </p:txBody>
      </p:sp>
      <p:sp>
        <p:nvSpPr>
          <p:cNvPr id="152" name="Google Shape;152;p29"/>
          <p:cNvSpPr/>
          <p:nvPr/>
        </p:nvSpPr>
        <p:spPr>
          <a:xfrm>
            <a:off x="1273275" y="639800"/>
            <a:ext cx="5079000" cy="3372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2EDF9"/>
              </a:gs>
              <a:gs pos="88000">
                <a:srgbClr val="7BD1F1"/>
              </a:gs>
              <a:gs pos="100000">
                <a:srgbClr val="7BD1F1"/>
              </a:gs>
            </a:gsLst>
            <a:lin ang="5400000" scaled="0"/>
          </a:gradFill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1959076" y="1455950"/>
            <a:ext cx="18381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600"/>
              <a:buFont typeface="Arial"/>
              <a:buAutoNum type="arabicPeriod"/>
            </a:pPr>
            <a:r>
              <a:rPr lang="en-GB" sz="16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Sri Abhigna</a:t>
            </a:r>
            <a:endParaRPr sz="1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600"/>
              <a:buFont typeface="Arial"/>
              <a:buAutoNum type="arabicPeriod"/>
            </a:pPr>
            <a:r>
              <a:rPr lang="en-GB" sz="16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Debosmita Samanta</a:t>
            </a:r>
            <a:endParaRPr sz="1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600"/>
              <a:buFont typeface="Arial"/>
              <a:buAutoNum type="arabicPeriod"/>
            </a:pPr>
            <a:r>
              <a:rPr lang="en-GB" sz="16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Dhivya Shreetha S</a:t>
            </a:r>
            <a:endParaRPr sz="1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600"/>
              <a:buFont typeface="Arial"/>
              <a:buAutoNum type="arabicPeriod"/>
            </a:pPr>
            <a:r>
              <a:rPr lang="en-GB" sz="16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Bhavitha Vemuri</a:t>
            </a:r>
            <a:endParaRPr sz="1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600"/>
              <a:buFont typeface="Arial"/>
              <a:buAutoNum type="arabicPeriod"/>
            </a:pPr>
            <a:r>
              <a:rPr lang="en-GB" sz="16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Chirag Dev</a:t>
            </a:r>
            <a:endParaRPr sz="1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600"/>
              <a:buFont typeface="Arial"/>
              <a:buAutoNum type="arabicPeriod"/>
            </a:pPr>
            <a:r>
              <a:rPr lang="en-GB" sz="16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Feny Baria</a:t>
            </a:r>
            <a:endParaRPr sz="1300"/>
          </a:p>
        </p:txBody>
      </p:sp>
      <p:sp>
        <p:nvSpPr>
          <p:cNvPr id="154" name="Google Shape;154;p29"/>
          <p:cNvSpPr txBox="1"/>
          <p:nvPr/>
        </p:nvSpPr>
        <p:spPr>
          <a:xfrm>
            <a:off x="4286318" y="1412373"/>
            <a:ext cx="1665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500"/>
              <a:buFont typeface="Arial"/>
              <a:buAutoNum type="arabicPeriod" startAt="7"/>
            </a:pPr>
            <a:r>
              <a:rPr lang="en-GB" sz="15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Gayathri MH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500"/>
              <a:buFont typeface="Arial"/>
              <a:buAutoNum type="arabicPeriod" startAt="7"/>
            </a:pPr>
            <a:r>
              <a:rPr lang="en-GB" sz="15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Harsha P H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500"/>
              <a:buFont typeface="Arial"/>
              <a:buAutoNum type="arabicPeriod" startAt="7"/>
            </a:pPr>
            <a:r>
              <a:rPr lang="en-GB" sz="15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Mrittika Das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500"/>
              <a:buFont typeface="Arial"/>
              <a:buAutoNum type="arabicPeriod" startAt="7"/>
            </a:pPr>
            <a:r>
              <a:rPr lang="en-GB" sz="15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Pranay Jain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500"/>
              <a:buFont typeface="Arial"/>
              <a:buAutoNum type="arabicPeriod" startAt="7"/>
            </a:pPr>
            <a:r>
              <a:rPr lang="en-GB" sz="15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Shajitha S</a:t>
            </a:r>
            <a:endParaRPr sz="15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500"/>
              <a:buFont typeface="Arial"/>
              <a:buAutoNum type="arabicPeriod" startAt="7"/>
            </a:pPr>
            <a:r>
              <a:rPr lang="en-GB" sz="15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Sravani Ponna</a:t>
            </a:r>
            <a:endParaRPr sz="1200"/>
          </a:p>
          <a:p>
            <a:pPr marL="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698"/>
              </a:buClr>
              <a:buSzPts val="1500"/>
              <a:buFont typeface="Arial"/>
              <a:buAutoNum type="arabicPeriod" startAt="7"/>
            </a:pPr>
            <a:r>
              <a:rPr lang="en-GB" sz="1500" b="0" i="0" u="none" strike="noStrike" cap="none">
                <a:solidFill>
                  <a:srgbClr val="0F769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Dhyan J Prakash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 idx="4294967295"/>
          </p:nvPr>
        </p:nvSpPr>
        <p:spPr>
          <a:xfrm>
            <a:off x="639275" y="1620775"/>
            <a:ext cx="6702900" cy="24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1016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"/>
              <a:buNone/>
            </a:pPr>
            <a:r>
              <a:rPr lang="en-GB" sz="1611" b="1" i="1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Imagine a city where waste never piles up, recycling is effortless, and everyone plays a part in</a:t>
            </a:r>
            <a:r>
              <a:rPr lang="en-GB" sz="1611" b="1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GB" sz="1611" b="1" i="1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creating a</a:t>
            </a:r>
            <a:r>
              <a:rPr lang="en-GB" sz="1611" b="1"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GB" sz="1611" b="1" i="1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cleaner future.</a:t>
            </a:r>
            <a:r>
              <a:rPr lang="en-GB" sz="1500" b="1" i="1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/>
            </a:r>
            <a:br>
              <a:rPr lang="en-GB" sz="1500" b="1" i="1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lang="en-GB" sz="1500" b="1" i="1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/>
            </a:r>
            <a:br>
              <a:rPr lang="en-GB" sz="1500" b="1" i="1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lang="en-GB" sz="1500" b="1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Key features include:-</a:t>
            </a:r>
            <a:endParaRPr sz="2900"/>
          </a:p>
          <a:p>
            <a:pPr marL="457200" lvl="0" indent="-18609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●"/>
            </a:pPr>
            <a:r>
              <a:rPr lang="en-GB"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Seamless scheduling and pickup for all types of waste</a:t>
            </a:r>
            <a:endParaRPr sz="3000"/>
          </a:p>
          <a:p>
            <a:pPr marL="457200" lvl="0" indent="-1860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●"/>
            </a:pPr>
            <a:r>
              <a:rPr lang="en-GB"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Intelligent agent assignment and real-time notifications</a:t>
            </a:r>
            <a:endParaRPr sz="3000"/>
          </a:p>
          <a:p>
            <a:pPr marL="457200" lvl="0" indent="-1860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●"/>
            </a:pPr>
            <a:r>
              <a:rPr lang="en-GB"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Empowering communities to take action towards sustainability</a:t>
            </a:r>
            <a:endParaRPr sz="3000"/>
          </a:p>
        </p:txBody>
      </p:sp>
      <p:sp>
        <p:nvSpPr>
          <p:cNvPr id="160" name="Google Shape;160;p30"/>
          <p:cNvSpPr txBox="1"/>
          <p:nvPr/>
        </p:nvSpPr>
        <p:spPr>
          <a:xfrm>
            <a:off x="639283" y="1070213"/>
            <a:ext cx="65397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Font typeface="Times New Roman"/>
              <a:buNone/>
            </a:pPr>
            <a:r>
              <a:rPr lang="en-GB" sz="2000" b="1" i="0" u="none" strike="noStrike" cap="none">
                <a:solidFill>
                  <a:srgbClr val="00549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"WasteZero: Innovating Urban Recycling”</a:t>
            </a:r>
            <a:endParaRPr sz="1300"/>
          </a:p>
        </p:txBody>
      </p:sp>
      <p:sp>
        <p:nvSpPr>
          <p:cNvPr id="161" name="Google Shape;161;p30"/>
          <p:cNvSpPr txBox="1"/>
          <p:nvPr/>
        </p:nvSpPr>
        <p:spPr>
          <a:xfrm>
            <a:off x="1543127" y="152400"/>
            <a:ext cx="5587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mes New Roman"/>
              <a:buNone/>
            </a:pP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WasteZero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ctrTitle" idx="4294967295"/>
          </p:nvPr>
        </p:nvSpPr>
        <p:spPr>
          <a:xfrm>
            <a:off x="2119920" y="-2"/>
            <a:ext cx="37017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imes New Roman"/>
              <a:buNone/>
            </a:pP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LANDING PAGE</a:t>
            </a:r>
            <a:endParaRPr/>
          </a:p>
        </p:txBody>
      </p:sp>
      <p:sp>
        <p:nvSpPr>
          <p:cNvPr id="167" name="Google Shape;167;p31"/>
          <p:cNvSpPr txBox="1"/>
          <p:nvPr/>
        </p:nvSpPr>
        <p:spPr>
          <a:xfrm>
            <a:off x="855875" y="3191950"/>
            <a:ext cx="6790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spAutoFit/>
          </a:bodyPr>
          <a:lstStyle/>
          <a:p>
            <a:pPr marL="13970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•"/>
            </a:pPr>
            <a:r>
              <a:rPr lang="en-GB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</a:t>
            </a:r>
            <a:r>
              <a:rPr lang="en-GB" sz="13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WasteZERO logo</a:t>
            </a:r>
            <a:r>
              <a:rPr lang="en-GB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navigation links to Home, Signup, Login, and Contact Us pages.</a:t>
            </a:r>
            <a:endParaRPr sz="1100"/>
          </a:p>
          <a:p>
            <a:pPr marL="13970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•"/>
            </a:pPr>
            <a:r>
              <a:rPr lang="en-GB" sz="13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Home:- </a:t>
            </a:r>
            <a:r>
              <a:rPr lang="en-GB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to the landing page.</a:t>
            </a:r>
            <a:endParaRPr sz="1100"/>
          </a:p>
          <a:p>
            <a:pPr marL="13970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•"/>
            </a:pPr>
            <a:r>
              <a:rPr lang="en-GB" sz="13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Signup:- </a:t>
            </a:r>
            <a:r>
              <a:rPr lang="en-GB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Takes the user to the signup page to create a new account.</a:t>
            </a:r>
            <a:endParaRPr sz="1100"/>
          </a:p>
          <a:p>
            <a:pPr marL="13970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•"/>
            </a:pPr>
            <a:r>
              <a:rPr lang="en-GB" sz="13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Login:- </a:t>
            </a:r>
            <a:r>
              <a:rPr lang="en-GB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Takes the user to the login page to access their existing account.</a:t>
            </a:r>
            <a:endParaRPr sz="1100"/>
          </a:p>
          <a:p>
            <a:pPr marL="13970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•"/>
            </a:pPr>
            <a:r>
              <a:rPr lang="en-GB" sz="13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Us:- </a:t>
            </a:r>
            <a:r>
              <a:rPr lang="en-GB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information on how to reach the </a:t>
            </a:r>
            <a:r>
              <a:rPr lang="en-GB" sz="13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WasteZero</a:t>
            </a:r>
            <a:r>
              <a:rPr lang="en-GB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team for support or inquiries.</a:t>
            </a:r>
            <a:endParaRPr sz="1100"/>
          </a:p>
        </p:txBody>
      </p:sp>
      <p:pic>
        <p:nvPicPr>
          <p:cNvPr id="168" name="Google Shape;168;p31" descr="Image 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275" y="1087734"/>
            <a:ext cx="4040548" cy="183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 descr="Image 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2240" y="1081475"/>
            <a:ext cx="3646109" cy="18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ctrTitle" idx="4294967295"/>
          </p:nvPr>
        </p:nvSpPr>
        <p:spPr>
          <a:xfrm>
            <a:off x="2263876" y="22917"/>
            <a:ext cx="32154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Font typeface="Times New Roman"/>
              <a:buNone/>
            </a:pP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 sz="3000"/>
          </a:p>
        </p:txBody>
      </p:sp>
      <p:sp>
        <p:nvSpPr>
          <p:cNvPr id="175" name="Google Shape;175;p32"/>
          <p:cNvSpPr txBox="1"/>
          <p:nvPr/>
        </p:nvSpPr>
        <p:spPr>
          <a:xfrm>
            <a:off x="1428559" y="3723005"/>
            <a:ext cx="50337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3970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•"/>
            </a:pPr>
            <a:r>
              <a:rPr lang="en-GB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login page includes fields for Email and Password.</a:t>
            </a:r>
            <a:endParaRPr sz="1100"/>
          </a:p>
          <a:p>
            <a:pPr marL="13970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•"/>
            </a:pPr>
            <a:r>
              <a:rPr lang="en-GB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directly redirect to Sign Up page</a:t>
            </a:r>
            <a:endParaRPr sz="1100"/>
          </a:p>
          <a:p>
            <a:pPr marL="13970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•"/>
            </a:pPr>
            <a:r>
              <a:rPr lang="en-GB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Including Password Recovery function</a:t>
            </a:r>
            <a:endParaRPr sz="1100"/>
          </a:p>
        </p:txBody>
      </p:sp>
      <p:pic>
        <p:nvPicPr>
          <p:cNvPr id="176" name="Google Shape;176;p32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767" y="862789"/>
            <a:ext cx="5676136" cy="284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ctrTitle" idx="4294967295"/>
          </p:nvPr>
        </p:nvSpPr>
        <p:spPr>
          <a:xfrm>
            <a:off x="2204883" y="612"/>
            <a:ext cx="32337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Times New Roman"/>
              <a:buNone/>
            </a:pP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SIGN-UP PAGE</a:t>
            </a:r>
            <a:endParaRPr sz="3000"/>
          </a:p>
        </p:txBody>
      </p:sp>
      <p:sp>
        <p:nvSpPr>
          <p:cNvPr id="182" name="Google Shape;182;p33"/>
          <p:cNvSpPr txBox="1"/>
          <p:nvPr/>
        </p:nvSpPr>
        <p:spPr>
          <a:xfrm>
            <a:off x="1309421" y="3863756"/>
            <a:ext cx="60771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signup page includes a form where users can enter their details </a:t>
            </a:r>
            <a:endParaRPr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(name, email, password) to create an account.</a:t>
            </a:r>
            <a:endParaRPr sz="1100"/>
          </a:p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redirect to Sign In page</a:t>
            </a:r>
            <a:endParaRPr sz="1100"/>
          </a:p>
        </p:txBody>
      </p:sp>
      <p:pic>
        <p:nvPicPr>
          <p:cNvPr id="183" name="Google Shape;183;p33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589" y="723878"/>
            <a:ext cx="5991728" cy="302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ctrTitle" idx="4294967295"/>
          </p:nvPr>
        </p:nvSpPr>
        <p:spPr>
          <a:xfrm>
            <a:off x="1003509" y="-7375"/>
            <a:ext cx="58671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FORGOT PASSWORD PAGE</a:t>
            </a:r>
            <a:endParaRPr sz="3000"/>
          </a:p>
        </p:txBody>
      </p:sp>
      <p:sp>
        <p:nvSpPr>
          <p:cNvPr id="189" name="Google Shape;189;p34"/>
          <p:cNvSpPr txBox="1"/>
          <p:nvPr/>
        </p:nvSpPr>
        <p:spPr>
          <a:xfrm>
            <a:off x="1397447" y="3799505"/>
            <a:ext cx="507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to recover the forgotten Password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a OTP verification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a Email field</a:t>
            </a:r>
            <a:endParaRPr sz="1100"/>
          </a:p>
        </p:txBody>
      </p:sp>
      <p:pic>
        <p:nvPicPr>
          <p:cNvPr id="190" name="Google Shape;190;p3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709" y="739052"/>
            <a:ext cx="5866996" cy="294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ctrTitle" idx="4294967295"/>
          </p:nvPr>
        </p:nvSpPr>
        <p:spPr>
          <a:xfrm>
            <a:off x="1973180" y="81275"/>
            <a:ext cx="5089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Font typeface="Times New Roman"/>
              <a:buNone/>
            </a:pP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VOLUNTEER DASHBOARD</a:t>
            </a:r>
            <a:endParaRPr sz="3000"/>
          </a:p>
        </p:txBody>
      </p:sp>
      <p:sp>
        <p:nvSpPr>
          <p:cNvPr id="196" name="Google Shape;196;p35"/>
          <p:cNvSpPr txBox="1"/>
          <p:nvPr/>
        </p:nvSpPr>
        <p:spPr>
          <a:xfrm>
            <a:off x="1570689" y="3694031"/>
            <a:ext cx="6528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spAutoFit/>
          </a:bodyPr>
          <a:lstStyle/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the daily activities</a:t>
            </a:r>
            <a:endParaRPr sz="1100"/>
          </a:p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the Charts</a:t>
            </a:r>
            <a:endParaRPr sz="1100"/>
          </a:p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Time-Completion percentage Graph</a:t>
            </a:r>
            <a:endParaRPr sz="1100"/>
          </a:p>
        </p:txBody>
      </p:sp>
      <p:pic>
        <p:nvPicPr>
          <p:cNvPr id="197" name="Google Shape;197;p3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7420" y="686036"/>
            <a:ext cx="5937504" cy="298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ctrTitle" idx="4294967295"/>
          </p:nvPr>
        </p:nvSpPr>
        <p:spPr>
          <a:xfrm>
            <a:off x="2666201" y="81275"/>
            <a:ext cx="4015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Font typeface="Times New Roman"/>
              <a:buNone/>
            </a:pPr>
            <a:r>
              <a:rPr lang="en-GB" sz="3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</a:t>
            </a:r>
            <a:r>
              <a:rPr lang="en-GB" sz="30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 sz="3000"/>
          </a:p>
        </p:txBody>
      </p:sp>
      <p:sp>
        <p:nvSpPr>
          <p:cNvPr id="203" name="Google Shape;203;p36"/>
          <p:cNvSpPr txBox="1"/>
          <p:nvPr/>
        </p:nvSpPr>
        <p:spPr>
          <a:xfrm>
            <a:off x="1570689" y="3694031"/>
            <a:ext cx="6528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spAutoFit/>
          </a:bodyPr>
          <a:lstStyle/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dirty="0">
                <a:latin typeface="Times New Roman"/>
                <a:ea typeface="Times New Roman"/>
                <a:cs typeface="Times New Roman"/>
                <a:sym typeface="Times New Roman"/>
              </a:rPr>
              <a:t>Data monitoring with visualization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dirty="0">
                <a:latin typeface="Times New Roman"/>
                <a:ea typeface="Times New Roman"/>
                <a:cs typeface="Times New Roman"/>
                <a:sym typeface="Times New Roman"/>
              </a:rPr>
              <a:t>User </a:t>
            </a:r>
            <a:r>
              <a:rPr lang="en-GB" sz="1500" dirty="0" smtClean="0">
                <a:latin typeface="Times New Roman"/>
                <a:ea typeface="Times New Roman"/>
                <a:cs typeface="Times New Roman"/>
                <a:sym typeface="Times New Roman"/>
              </a:rPr>
              <a:t>Management 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•"/>
            </a:pPr>
            <a:r>
              <a:rPr lang="en-GB" sz="1500" dirty="0">
                <a:latin typeface="Times New Roman"/>
                <a:ea typeface="Times New Roman"/>
                <a:cs typeface="Times New Roman"/>
                <a:sym typeface="Times New Roman"/>
              </a:rPr>
              <a:t>System </a:t>
            </a:r>
            <a:r>
              <a:rPr lang="en-GB" sz="1500" dirty="0" smtClean="0">
                <a:latin typeface="Times New Roman"/>
                <a:ea typeface="Times New Roman"/>
                <a:cs typeface="Times New Roman"/>
                <a:sym typeface="Times New Roman"/>
              </a:rPr>
              <a:t>Management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36" title="WhatsApp Image 2025-10-18 at 10.36.10 PM.jpeg"/>
          <p:cNvPicPr preferRelativeResize="0"/>
          <p:nvPr/>
        </p:nvPicPr>
        <p:blipFill rotWithShape="1">
          <a:blip r:embed="rId3">
            <a:alphaModFix/>
          </a:blip>
          <a:srcRect t="248" b="248"/>
          <a:stretch/>
        </p:blipFill>
        <p:spPr>
          <a:xfrm>
            <a:off x="1637420" y="686036"/>
            <a:ext cx="5937504" cy="298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799</Words>
  <Application>Microsoft Office PowerPoint</Application>
  <PresentationFormat>On-screen Show (16:9)</PresentationFormat>
  <Paragraphs>100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Times</vt:lpstr>
      <vt:lpstr>Arial Rounded</vt:lpstr>
      <vt:lpstr>Times New Roman</vt:lpstr>
      <vt:lpstr>Noto Sans TC</vt:lpstr>
      <vt:lpstr>Calibri</vt:lpstr>
      <vt:lpstr>Trebuchet MS</vt:lpstr>
      <vt:lpstr>Sora Medium</vt:lpstr>
      <vt:lpstr>Simple Light</vt:lpstr>
      <vt:lpstr>Facet</vt:lpstr>
      <vt:lpstr>PowerPoint Presentation</vt:lpstr>
      <vt:lpstr>INTERNS INVOLVED IN THE INTERNSHIP</vt:lpstr>
      <vt:lpstr>Imagine a city where waste never piles up, recycling is effortless, and everyone plays a part in creating a cleaner future.  Key features include:- Seamless scheduling and pickup for all types of waste Intelligent agent assignment and real-time notifications Empowering communities to take action towards sustainability</vt:lpstr>
      <vt:lpstr>LANDING PAGE</vt:lpstr>
      <vt:lpstr>LOGIN PAGE</vt:lpstr>
      <vt:lpstr>SIGN-UP PAGE</vt:lpstr>
      <vt:lpstr>FORGOT PASSWORD PAGE</vt:lpstr>
      <vt:lpstr> VOLUNTEER DASHBOARD</vt:lpstr>
      <vt:lpstr>ADMIN DASHBOARD</vt:lpstr>
      <vt:lpstr> NGO DASHBOARD</vt:lpstr>
      <vt:lpstr>Platform Workflow &amp; User Roles</vt:lpstr>
      <vt:lpstr>WasteZero Platform Pages Overview</vt:lpstr>
      <vt:lpstr>MESSAGING PAGE</vt:lpstr>
      <vt:lpstr>SCHEDULE PICKUP</vt:lpstr>
      <vt:lpstr>PROFILE PAGE</vt:lpstr>
      <vt:lpstr>Help and Support Page</vt:lpstr>
      <vt:lpstr>FUTURE IMPLEMENTATION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</cp:revision>
  <dcterms:modified xsi:type="dcterms:W3CDTF">2025-10-19T04:30:43Z</dcterms:modified>
</cp:coreProperties>
</file>